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08" r:id="rId3"/>
    <p:sldId id="299" r:id="rId4"/>
    <p:sldId id="259" r:id="rId5"/>
    <p:sldId id="309" r:id="rId6"/>
    <p:sldId id="289" r:id="rId7"/>
    <p:sldId id="319" r:id="rId8"/>
    <p:sldId id="292" r:id="rId9"/>
    <p:sldId id="260" r:id="rId10"/>
    <p:sldId id="317" r:id="rId11"/>
    <p:sldId id="311" r:id="rId12"/>
    <p:sldId id="268" r:id="rId13"/>
    <p:sldId id="296" r:id="rId14"/>
    <p:sldId id="312" r:id="rId15"/>
    <p:sldId id="310" r:id="rId16"/>
    <p:sldId id="313" r:id="rId17"/>
    <p:sldId id="266" r:id="rId18"/>
    <p:sldId id="314" r:id="rId19"/>
    <p:sldId id="270" r:id="rId20"/>
    <p:sldId id="274" r:id="rId21"/>
    <p:sldId id="278" r:id="rId22"/>
    <p:sldId id="291" r:id="rId23"/>
    <p:sldId id="318" r:id="rId24"/>
    <p:sldId id="31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3" autoAdjust="0"/>
    <p:restoredTop sz="94660"/>
  </p:normalViewPr>
  <p:slideViewPr>
    <p:cSldViewPr>
      <p:cViewPr>
        <p:scale>
          <a:sx n="60" d="100"/>
          <a:sy n="60" d="100"/>
        </p:scale>
        <p:origin x="-102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0.64</c:v>
                </c:pt>
                <c:pt idx="2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0.31</c:v>
                </c:pt>
                <c:pt idx="1">
                  <c:v>0.56999999999999995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79488"/>
        <c:axId val="22627456"/>
      </c:barChart>
      <c:catAx>
        <c:axId val="2167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22627456"/>
        <c:crosses val="autoZero"/>
        <c:auto val="1"/>
        <c:lblAlgn val="ctr"/>
        <c:lblOffset val="100"/>
        <c:noMultiLvlLbl val="0"/>
      </c:catAx>
      <c:valAx>
        <c:axId val="2262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679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2D76-B940-4B7A-B8DD-37EF80D724C3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2AA5-53EA-401E-92FE-6F5F2C210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2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E2AA5-53EA-401E-92FE-6F5F2C2105C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4299-13A2-4B9B-9FA7-9FF99348331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A26D-534E-4E9B-A3CD-84C09168D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5900" y="260350"/>
            <a:ext cx="8712200" cy="6481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sz="half" idx="13"/>
          </p:nvPr>
        </p:nvSpPr>
        <p:spPr>
          <a:xfrm>
            <a:off x="611560" y="548680"/>
            <a:ext cx="7920880" cy="590465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D16A-E21C-4DFB-9F89-46F9E319A3DC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D51F-0925-49CC-B033-58247976CD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11A-3940-4B14-B1BE-C135A76CFAF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C437-B6D7-482A-9846-8B4FF8129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2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734D-9565-48CA-A5A1-3B4FA27B28CE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AC85-603D-424B-8AC9-4016DAA0F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28C8-7F6A-4C24-8174-6EEE6D47D85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0B63-314D-4820-B538-48D1E0ED0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7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F382-4ECC-405E-87BD-F2F5C16539C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FEF5-4E38-4FF9-85DF-C483C20C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8313" y="1628775"/>
            <a:ext cx="3311525" cy="446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4300" y="1628775"/>
            <a:ext cx="4776788" cy="2592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sz="half" idx="14"/>
          </p:nvPr>
        </p:nvSpPr>
        <p:spPr>
          <a:xfrm>
            <a:off x="611560" y="1808820"/>
            <a:ext cx="3024336" cy="414046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5"/>
          </p:nvPr>
        </p:nvSpPr>
        <p:spPr>
          <a:xfrm>
            <a:off x="4067944" y="1772816"/>
            <a:ext cx="4536504" cy="230425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B110-6C09-4C78-BE9A-B3445201AFA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07A6-C066-4ADF-B0DE-910C6DEC9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431800"/>
            <a:ext cx="3959225" cy="3284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7900" y="431800"/>
            <a:ext cx="3960813" cy="3284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3"/>
          </p:nvPr>
        </p:nvSpPr>
        <p:spPr>
          <a:xfrm>
            <a:off x="4932040" y="692697"/>
            <a:ext cx="3672408" cy="2808311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sz="half" idx="14"/>
          </p:nvPr>
        </p:nvSpPr>
        <p:spPr>
          <a:xfrm>
            <a:off x="467324" y="684028"/>
            <a:ext cx="3672408" cy="281698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0929-7C21-4B93-9C91-FDB5792F581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D003-E779-4B94-802F-69AC2B70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800" y="1555750"/>
            <a:ext cx="8280400" cy="2593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11560" y="1628800"/>
            <a:ext cx="7920880" cy="2376264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1863-5BCA-43C8-B071-A098D5E13D2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0379-E5AE-4643-A2BD-24DCAE29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800" y="333375"/>
            <a:ext cx="8280400" cy="3816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11560" y="476672"/>
            <a:ext cx="7920880" cy="345638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82BB-7C74-46BB-A5D0-02B887654FF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A63F-12E3-404A-AAF1-1B2425B62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E965E-818C-4C60-9DDF-471CA7E5CCC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60AEF-CAB5-4376-B006-610D7AF9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43852" cy="25922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Роль опытнической деятельности в ознакомлении детей  дошкольного возраста с миром неживой природы (проект работы кружка «Занимательная лаборатория»)</a:t>
            </a:r>
            <a:endParaRPr lang="ru-RU" sz="32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2736304" cy="144016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>
              <a:spcBef>
                <a:spcPts val="0"/>
              </a:spcBef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Андриящук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 Ю.,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квалификационной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8 города Шимановска»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0" y="342900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" y="260648"/>
            <a:ext cx="4224470" cy="298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4"/>
          <a:stretch/>
        </p:blipFill>
        <p:spPr>
          <a:xfrm>
            <a:off x="5004048" y="1268760"/>
            <a:ext cx="36939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8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69933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56784" cy="92211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Материалы и оборудование для проведения занятий кружка: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6" r="12176" b="5981"/>
          <a:stretch/>
        </p:blipFill>
        <p:spPr bwMode="auto">
          <a:xfrm>
            <a:off x="5076056" y="1364379"/>
            <a:ext cx="3767959" cy="521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47256"/>
            <a:ext cx="3600400" cy="314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8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r="9502"/>
          <a:stretch/>
        </p:blipFill>
        <p:spPr>
          <a:xfrm>
            <a:off x="1970690" y="188640"/>
            <a:ext cx="452470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b="8174"/>
          <a:stretch/>
        </p:blipFill>
        <p:spPr>
          <a:xfrm>
            <a:off x="611560" y="3300491"/>
            <a:ext cx="8009611" cy="31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712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74168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18" y="260648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620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Семена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фото\IMG_6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98210"/>
            <a:ext cx="3807995" cy="402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o-detstve.ru/assets/images/userfiles/24672/images/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5042334" cy="33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6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31249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Основные формы работы с детьми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1"/>
            <a:ext cx="3669841" cy="7484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Опытническая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808820"/>
            <a:ext cx="3059058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(вещество, явления)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endCxn id="8" idx="3"/>
          </p:cNvCxnSpPr>
          <p:nvPr/>
        </p:nvCxnSpPr>
        <p:spPr>
          <a:xfrm flipH="1">
            <a:off x="4019402" y="2456892"/>
            <a:ext cx="1704727" cy="330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7148" y="2329925"/>
            <a:ext cx="3782254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Словесные методы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(беседа, рассказ, художественное слово)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217229"/>
            <a:ext cx="2952328" cy="11789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(с предметами, словесные, подвижные, дидактические)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938994"/>
            <a:ext cx="2069716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Проблемная ситуация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517232"/>
            <a:ext cx="3528392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Элементарные опыты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5" idx="1"/>
          </p:cNvCxnSpPr>
          <p:nvPr/>
        </p:nvCxnSpPr>
        <p:spPr>
          <a:xfrm>
            <a:off x="4211960" y="1657161"/>
            <a:ext cx="1080120" cy="47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1"/>
          </p:cNvCxnSpPr>
          <p:nvPr/>
        </p:nvCxnSpPr>
        <p:spPr>
          <a:xfrm>
            <a:off x="2798546" y="3217229"/>
            <a:ext cx="1989478" cy="589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3"/>
          </p:cNvCxnSpPr>
          <p:nvPr/>
        </p:nvCxnSpPr>
        <p:spPr>
          <a:xfrm flipH="1">
            <a:off x="3833404" y="3938994"/>
            <a:ext cx="95462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39752" y="4853394"/>
            <a:ext cx="0" cy="66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Опыты и эксперименты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>
                <a:solidFill>
                  <a:srgbClr val="002060"/>
                </a:solidFill>
              </a:rPr>
              <a:t>Наиболее интересны для  детей   опыты-эксперименты. Опыты – словно фокусы. Только загадка фокусов так и останется неразгаданной, а вот все что, получается в результате опытов, можно объяснить и понять. Опыты помогают развивать мышление, логику, творчество ребенка, наглядно показать связи между живым и неживым в природе. Исследования предоставляют ребенку возможность самому найти ответы на </a:t>
            </a:r>
            <a:r>
              <a:rPr lang="ru-RU" sz="3000" dirty="0" smtClean="0">
                <a:solidFill>
                  <a:srgbClr val="002060"/>
                </a:solidFill>
              </a:rPr>
              <a:t>вопросы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«как?» и «почему?»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0" y="188640"/>
            <a:ext cx="41044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0" y="3573016"/>
            <a:ext cx="4238204" cy="31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464496" cy="345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504438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37" y="188640"/>
            <a:ext cx="4676631" cy="340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3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/>
          <a:stretch/>
        </p:blipFill>
        <p:spPr>
          <a:xfrm>
            <a:off x="4499992" y="260648"/>
            <a:ext cx="4313165" cy="443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" y="908720"/>
            <a:ext cx="34132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79"/>
            <a:ext cx="8229600" cy="42484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Детское </a:t>
            </a:r>
            <a:r>
              <a:rPr lang="ru-RU" sz="2800" dirty="0"/>
              <a:t>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8554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1"/>
          <a:stretch/>
        </p:blipFill>
        <p:spPr>
          <a:xfrm>
            <a:off x="4716016" y="116632"/>
            <a:ext cx="4193763" cy="353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505437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Новая папка\Таня\IMG_64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15" r="19695"/>
          <a:stretch/>
        </p:blipFill>
        <p:spPr bwMode="auto">
          <a:xfrm>
            <a:off x="4499992" y="764704"/>
            <a:ext cx="401174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b="11969"/>
          <a:stretch/>
        </p:blipFill>
        <p:spPr bwMode="auto">
          <a:xfrm>
            <a:off x="133405" y="764704"/>
            <a:ext cx="424496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im4-tub-ru.yandex.net/i?id=84433036-63-72&amp;n=21"/>
          <p:cNvPicPr>
            <a:picLocks noChangeAspect="1" noChangeArrowheads="1"/>
          </p:cNvPicPr>
          <p:nvPr/>
        </p:nvPicPr>
        <p:blipFill rotWithShape="1">
          <a:blip r:embed="rId2" cstate="print"/>
          <a:srcRect l="21363" b="9094"/>
          <a:stretch/>
        </p:blipFill>
        <p:spPr bwMode="auto">
          <a:xfrm>
            <a:off x="642846" y="174690"/>
            <a:ext cx="3097119" cy="348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9"/>
          <a:stretch/>
        </p:blipFill>
        <p:spPr>
          <a:xfrm>
            <a:off x="3995936" y="233325"/>
            <a:ext cx="5006542" cy="27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Андриящук Ю.Ю\DSC038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21979"/>
          <a:stretch/>
        </p:blipFill>
        <p:spPr bwMode="auto">
          <a:xfrm>
            <a:off x="2483768" y="3683057"/>
            <a:ext cx="3484179" cy="319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Сводная диагностика детей старшего дошкольного возраста  за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(кружок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«Занимательная лаборатория»)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226551"/>
              </p:ext>
            </p:extLst>
          </p:nvPr>
        </p:nvGraphicFramePr>
        <p:xfrm>
          <a:off x="395536" y="1268760"/>
          <a:ext cx="822960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124944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«Люди, научившиеся наблюдениям и опытам, приобретают способность сами ставить вопросы и  получать на них фактические ответы, оказываясь на более высоком умственном и нравственном уровне в сравнении с теми, кто такой школы не прошел»        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К. А. Тимирязев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836712"/>
            <a:ext cx="3816424" cy="734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78579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ЦЕЛЬ</a:t>
            </a:r>
            <a:endParaRPr lang="ru-RU" sz="48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245399" y="1616791"/>
            <a:ext cx="115212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02061" y="1772816"/>
            <a:ext cx="3643338" cy="40016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Углубление  представлений о </a:t>
            </a:r>
            <a:r>
              <a:rPr lang="ru-RU" sz="2000" dirty="0" smtClean="0"/>
              <a:t>живой и </a:t>
            </a:r>
            <a:r>
              <a:rPr lang="ru-RU" sz="2000" dirty="0"/>
              <a:t>неживой природе; умение самостоятельно проводить </a:t>
            </a:r>
            <a:endParaRPr lang="ru-RU" sz="2000" dirty="0" smtClean="0"/>
          </a:p>
          <a:p>
            <a:pPr algn="ctr"/>
            <a:r>
              <a:rPr lang="ru-RU" sz="2000" dirty="0" smtClean="0"/>
              <a:t>исследования</a:t>
            </a:r>
            <a:r>
              <a:rPr lang="ru-RU" sz="2000" dirty="0"/>
              <a:t>, добиваться </a:t>
            </a:r>
            <a:endParaRPr lang="ru-RU" sz="2000" dirty="0" smtClean="0"/>
          </a:p>
          <a:p>
            <a:pPr algn="ctr"/>
            <a:r>
              <a:rPr lang="ru-RU" sz="2000" dirty="0" smtClean="0"/>
              <a:t>результатов</a:t>
            </a:r>
            <a:r>
              <a:rPr lang="ru-RU" sz="2000" dirty="0"/>
              <a:t>, размышлять, </a:t>
            </a:r>
            <a:endParaRPr lang="ru-RU" sz="2000" dirty="0" smtClean="0"/>
          </a:p>
          <a:p>
            <a:pPr algn="ctr"/>
            <a:r>
              <a:rPr lang="ru-RU" sz="2000" dirty="0" smtClean="0"/>
              <a:t>отстаивать </a:t>
            </a:r>
            <a:r>
              <a:rPr lang="ru-RU" sz="2000" dirty="0"/>
              <a:t>свое мнение, обобщать результаты опытов.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процессе организации опытно-экспериментальной деятельности  решаются следующие  задачи:</a:t>
            </a:r>
            <a:r>
              <a:rPr lang="ru-RU" sz="3000" dirty="0">
                <a:solidFill>
                  <a:srgbClr val="002060"/>
                </a:solidFill>
              </a:rPr>
              <a:t/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 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формирование способности видеть многообразие мира в системе взаимосвязей;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включение детей в мыслительные, моделирующие и преобразующие действия;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богащение словарного запаса дошкольников;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расширение перспектив развития поисково-познавательной деятельности, поддержание у детей   инициативы, сообразительности, пытливости, критичности, </a:t>
            </a:r>
            <a:r>
              <a:rPr lang="ru-RU" sz="2400" dirty="0" smtClean="0">
                <a:solidFill>
                  <a:srgbClr val="002060"/>
                </a:solidFill>
              </a:rPr>
              <a:t>самостоятельности, наглядных средств (эталонов, символов) </a:t>
            </a:r>
          </a:p>
          <a:p>
            <a:pPr lvl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8164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</a:rPr>
              <a:t>Одним </a:t>
            </a:r>
            <a:r>
              <a:rPr lang="ru-RU" sz="2800" dirty="0">
                <a:solidFill>
                  <a:srgbClr val="002060"/>
                </a:solidFill>
              </a:rPr>
              <a:t>из условий решения задач по опытно-экспериментальной деятельности в детском саду является организация развивающей среды. Предметная среда окружает и оказывает влияние на ребенка уже с первых минут его жизни. Основными требованиями, предъявляемыми к среде, как развивающему средству, является обеспечение развития активной самостоятельной детской деятельности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86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Проект работы кружка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«Занимательная лаборатория»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59"/>
          </a:xfrm>
        </p:spPr>
        <p:txBody>
          <a:bodyPr/>
          <a:lstStyle/>
          <a:p>
            <a:r>
              <a:rPr lang="ru-RU" sz="1600" b="1" dirty="0" smtClean="0"/>
              <a:t>Проблема: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определить роль </a:t>
            </a:r>
            <a:r>
              <a:rPr lang="ru-RU" sz="1600" dirty="0">
                <a:solidFill>
                  <a:srgbClr val="002060"/>
                </a:solidFill>
              </a:rPr>
              <a:t>опытнической деятельности в ознакомлении детей  дошкольного возраста с миром неживой природы </a:t>
            </a:r>
            <a:endParaRPr lang="ru-RU" sz="1600" dirty="0" smtClean="0"/>
          </a:p>
          <a:p>
            <a:r>
              <a:rPr lang="ru-RU" sz="1600" b="1" dirty="0" smtClean="0"/>
              <a:t>Цель :</a:t>
            </a:r>
          </a:p>
          <a:p>
            <a:pPr marL="0" indent="0">
              <a:buNone/>
            </a:pPr>
            <a:r>
              <a:rPr lang="ru-RU" sz="1600" dirty="0" smtClean="0"/>
              <a:t>Способствовать развитию у детей познавательной активности, любознательности, стремления к самостоятельному познанию и размышлению;</a:t>
            </a:r>
          </a:p>
          <a:p>
            <a:r>
              <a:rPr lang="ru-RU" sz="1600" b="1" dirty="0" smtClean="0"/>
              <a:t>Задачи:</a:t>
            </a:r>
          </a:p>
          <a:p>
            <a:pPr marL="0" indent="0">
              <a:buNone/>
            </a:pPr>
            <a:r>
              <a:rPr lang="ru-RU" sz="1600" dirty="0" smtClean="0"/>
              <a:t>Расширять представления о свойствах воды, песка, глины и т.д.</a:t>
            </a:r>
          </a:p>
          <a:p>
            <a:pPr marL="0" indent="0">
              <a:buNone/>
            </a:pPr>
            <a:r>
              <a:rPr lang="ru-RU" sz="1600" dirty="0" smtClean="0"/>
              <a:t>Развивать представления об основных физических явлениях;</a:t>
            </a:r>
          </a:p>
          <a:p>
            <a:pPr marL="0" indent="0">
              <a:buNone/>
            </a:pPr>
            <a:r>
              <a:rPr lang="ru-RU" sz="1600" dirty="0" smtClean="0"/>
              <a:t>Развивать у детей умение пользоваться приборами – помощниками при проведении игр – экспериментов;</a:t>
            </a:r>
          </a:p>
          <a:p>
            <a:pPr marL="0" indent="0">
              <a:buNone/>
            </a:pPr>
            <a:r>
              <a:rPr lang="ru-RU" sz="1600" dirty="0" smtClean="0"/>
              <a:t>Расширять представления об использовании человеком  факторов природной среды.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Информационная карта проекта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Название: Занимательная лаборатория</a:t>
            </a:r>
          </a:p>
          <a:p>
            <a:r>
              <a:rPr lang="ru-RU" sz="2000" dirty="0" smtClean="0"/>
              <a:t>Автор: </a:t>
            </a:r>
            <a:r>
              <a:rPr lang="ru-RU" sz="2000" dirty="0" err="1"/>
              <a:t>А</a:t>
            </a:r>
            <a:r>
              <a:rPr lang="ru-RU" sz="2000" dirty="0" err="1" smtClean="0"/>
              <a:t>ндриящук</a:t>
            </a:r>
            <a:r>
              <a:rPr lang="ru-RU" sz="2000" dirty="0" smtClean="0"/>
              <a:t> Юлия Юрьевна, воспитатель</a:t>
            </a:r>
          </a:p>
          <a:p>
            <a:r>
              <a:rPr lang="ru-RU" sz="2000" dirty="0" smtClean="0"/>
              <a:t>Участники: воспитанники группы, родители</a:t>
            </a:r>
          </a:p>
          <a:p>
            <a:r>
              <a:rPr lang="ru-RU" sz="2000" dirty="0" smtClean="0"/>
              <a:t>Срок проведения: 3 года</a:t>
            </a:r>
          </a:p>
          <a:p>
            <a:r>
              <a:rPr lang="ru-RU" sz="2000" dirty="0" smtClean="0"/>
              <a:t>Направление деятельности: организация кружка по экологической направленности</a:t>
            </a:r>
          </a:p>
          <a:p>
            <a:r>
              <a:rPr lang="ru-RU" sz="2000" dirty="0" smtClean="0"/>
              <a:t>Место проведения:  МАДОУ № 8 </a:t>
            </a:r>
          </a:p>
          <a:p>
            <a:r>
              <a:rPr lang="ru-RU" sz="2000" dirty="0" smtClean="0"/>
              <a:t>Количество участников:  40 человек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73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 процессе экспериментирования дети учатся: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1312"/>
            <a:ext cx="8229600" cy="312494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Видеть и выделять проблему.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Принимать и ставить цели.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Решать проблемы.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Анализировать объект и явления.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Выделять существенные признаки и связи.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Отбирать средства и материалы для самостоятельной деятельности.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Осуществлять эксперимент.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Выдвигать гипотезы, предложения.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Делать выводы.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Предметно-развивающая среда в группе: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6" descr="G:\Мои рисунки\фото\102NIKON\DSCN4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27" y="2276872"/>
            <a:ext cx="4493460" cy="439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8" y="69269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" y="3645023"/>
            <a:ext cx="4036831" cy="302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чёл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Пчёлки</Template>
  <TotalTime>1707</TotalTime>
  <Words>532</Words>
  <Application>Microsoft Office PowerPoint</Application>
  <PresentationFormat>Экран (4:3)</PresentationFormat>
  <Paragraphs>71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Пчёлки</vt:lpstr>
      <vt:lpstr>Роль опытнической деятельности в ознакомлении детей  дошкольного возраста с миром неживой природы (проект работы кружка «Занимательная лаборатория»)</vt:lpstr>
      <vt:lpstr>Презентация PowerPoint</vt:lpstr>
      <vt:lpstr>Презентация PowerPoint</vt:lpstr>
      <vt:lpstr> В процессе организации опытно-экспериментальной деятельности  решаются следующие  задачи:  </vt:lpstr>
      <vt:lpstr>Презентация PowerPoint</vt:lpstr>
      <vt:lpstr>Проект работы кружка «Занимательная лаборатория»</vt:lpstr>
      <vt:lpstr>Информационная карта проекта</vt:lpstr>
      <vt:lpstr>В процессе экспериментирования дети учатся:</vt:lpstr>
      <vt:lpstr> Предметно-развивающая среда в группе: </vt:lpstr>
      <vt:lpstr>Презентация PowerPoint</vt:lpstr>
      <vt:lpstr>Материалы и оборудование для проведения занятий кружка:</vt:lpstr>
      <vt:lpstr>Презентация PowerPoint</vt:lpstr>
      <vt:lpstr>Презентация PowerPoint</vt:lpstr>
      <vt:lpstr>Семена</vt:lpstr>
      <vt:lpstr> </vt:lpstr>
      <vt:lpstr>Опыты и эксперименты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диагностика детей старшего дошкольного возраста  за  2014-2015 года  (кружок «Занимательная лаборатория»)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Опытно-исследовательская деятельность в ДОУ</dc:title>
  <dc:creator>Павлова</dc:creator>
  <cp:lastModifiedBy>User</cp:lastModifiedBy>
  <cp:revision>117</cp:revision>
  <dcterms:created xsi:type="dcterms:W3CDTF">2013-03-15T06:30:55Z</dcterms:created>
  <dcterms:modified xsi:type="dcterms:W3CDTF">2016-02-18T01:13:32Z</dcterms:modified>
</cp:coreProperties>
</file>